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3" r:id="rId2"/>
    <p:sldId id="256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90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1C5323-9AD3-431F-A065-5041BC92249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44C448-7344-4ED7-AAAF-C421746855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7637C2-3711-44D0-A3F8-13C9EC7C1638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6B1C26-CB6A-4285-BE10-CF30B2420CB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8C8A72-A530-4A49-A571-02578569E6C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8F066A-FF6E-485E-93B0-6F19371CD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62272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128C19-B69A-486C-A89D-296B549903E7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84B33-FDD3-49DE-A97C-2979AF341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4442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815E7-DDDE-4E8E-A16D-67874FE595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1B8B71-AA45-4251-B212-6BF55AE19A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21036B-B6FB-4A80-B175-5B1D15C96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1C954-E6B9-4A00-B8C9-BEBC4957D459}" type="datetime1">
              <a:rPr lang="en-US" smtClean="0"/>
              <a:t>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0CAD8E-56A6-4BC6-95E9-478534F3B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978C5C-07BC-4A8E-9BC6-5BBF4A864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F2F57-07CF-4215-A894-7A36E4AE01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467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63C0D-35FD-40E7-9BB7-736747AFD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F4E11B-9689-4F94-9FA0-0AAB40C4C3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5FE2DA-A4BD-4D86-8C8D-AADAE21EC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2B5CE-0A99-4E73-BCD6-8247EDEB05F4}" type="datetime1">
              <a:rPr lang="en-US" smtClean="0"/>
              <a:t>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96E9B4-8D34-4DCB-A111-533632F65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9ED635-2E23-4007-97A1-655B7CEDF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F2F57-07CF-4215-A894-7A36E4AE01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004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8238B3-869E-4932-B59A-633B27C7F1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6AC325-2D9A-4964-8A7F-6A6ADE3402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E261A6-2D86-46AD-97DA-243E9AAEF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DD0E7-3779-46ED-B4EB-746B0B1CA37C}" type="datetime1">
              <a:rPr lang="en-US" smtClean="0"/>
              <a:t>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FCF927-D334-4797-9151-97CAB7802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3A4934-C06F-4E96-BC13-BE0DA0DFD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F2F57-07CF-4215-A894-7A36E4AE01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82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4A071-E571-43DF-A9E6-88B72CF98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498F4E-FEA4-45BE-8205-DC1672C4B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E3A179-63A4-4C5B-9A3D-48D17778D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7C774-2D84-46E0-AF33-2C59929EB2BF}" type="datetime1">
              <a:rPr lang="en-US" smtClean="0"/>
              <a:t>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0F4344-C2AC-4403-8DF3-201B1B1DF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75AFEE-AE42-4055-88A0-452E1BE73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F2F57-07CF-4215-A894-7A36E4AE01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053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74F64-6954-463A-8128-87EC0D70A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86DB40-A3FF-4925-9D6E-342B7D7676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4BF7FD-8819-4DD6-B532-7167EB9B8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8AF06-7AA9-4CCA-A054-139AFD0B12C6}" type="datetime1">
              <a:rPr lang="en-US" smtClean="0"/>
              <a:t>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524252-A396-4F4E-87E6-705595060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090A3F-535B-4606-B0F7-2F3AF051F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F2F57-07CF-4215-A894-7A36E4AE01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613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9FFF0-F46E-43B7-8084-46C47D719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55B9C5-826A-4D77-B889-2AD5195042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078499-0868-431F-A9C5-A1D634A130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C1E438-6BF1-4DAA-B6FB-499BE00A1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50882-F508-4724-B159-AA5ACFEBAA9C}" type="datetime1">
              <a:rPr lang="en-US" smtClean="0"/>
              <a:t>1/8/2025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2330E4-FE5C-442C-9D57-15F60DE06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6C77BA-2A90-4CD0-B59B-323685A22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F2F57-07CF-4215-A894-7A36E4AE01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212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959E7-E19D-476C-BFB3-529B1E8AA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564219-2535-4B07-B147-20D7345353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6910F0-06B6-49FA-9D2A-C75145DEB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D34043-955F-4898-BE94-F7C7588DFD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D2E174-BE3B-4C9B-BBA2-D6A65D696D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472219-6DEF-4034-B001-2C330969D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9C93F-71B1-4C70-A7A2-E308387A919A}" type="datetime1">
              <a:rPr lang="en-US" smtClean="0"/>
              <a:t>1/8/2025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378C1A-5505-4001-AC81-6A75A3FE0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220FE6-F07A-47A3-87A6-9DC154663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F2F57-07CF-4215-A894-7A36E4AE01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827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D592A-60C2-4EF0-82DB-4B1C78F9C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C5C2E6-8F20-4D42-A7CD-DFA602C08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73BC4-A199-45BC-8C82-E0A52BC4FA45}" type="datetime1">
              <a:rPr lang="en-US" smtClean="0"/>
              <a:t>1/8/2025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102405-5610-4343-9826-28B8198DD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EE2B7F-1565-4FD3-9E07-F6B14BA9D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F2F57-07CF-4215-A894-7A36E4AE01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290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624650-5397-446E-9107-033679993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36788-956B-41D3-B5B5-017D51B107C5}" type="datetime1">
              <a:rPr lang="en-US" smtClean="0"/>
              <a:t>1/8/2025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05412E-4937-40D6-9CB4-8479E755F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5DAB91-2A1C-4469-95A6-AF4CC5FC8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F2F57-07CF-4215-A894-7A36E4AE01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244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FE176-2359-4732-B2F6-542FA533E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52C313-8356-4A47-A611-410C028407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72F93F-9A19-420D-9FCF-CB0ECECD68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F707CE-4D4D-4CD4-8D1B-503A6F7B6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555-2545-40BD-A692-87D1839F4135}" type="datetime1">
              <a:rPr lang="en-US" smtClean="0"/>
              <a:t>1/8/2025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8DB8C8-E1E7-4DA5-A6E0-88EBB4272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79E9CA-960A-4CCF-A52E-C4D96E550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F2F57-07CF-4215-A894-7A36E4AE01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181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5F0B8-BE84-4B59-8310-3D5BCD9AA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35E120-A9C2-43E7-8701-D6C2E7B34F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4DA267-BD4B-45A6-B8FE-D46A23AD02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8BCF68-0E6F-46F0-A66B-2648FB7B9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6324A-127E-4C66-8FE1-8CEB9C501E0F}" type="datetime1">
              <a:rPr lang="en-US" smtClean="0"/>
              <a:t>1/8/2025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524614-0ABA-4980-B8E7-86C7DCD4B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5402F2-7A5C-49B7-8642-94FE2376E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F2F57-07CF-4215-A894-7A36E4AE01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192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18FC85-071B-4C8A-86F6-2FAA64BB6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3A8B6D-571D-40B1-9286-AEF8694A87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9BB8A9-3DAA-4BE4-B5F7-3C24E52E95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CA95F-367B-4272-8C61-A42C62B1B26F}" type="datetime1">
              <a:rPr lang="en-US" smtClean="0"/>
              <a:t>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2EABDB-AC08-49B5-B6A7-1E6F3616DE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EE442-8756-47C7-9703-350C30026D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4F2F57-07CF-4215-A894-7A36E4AE01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697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97DDE-97D3-48D3-AF2A-22DD30B7EA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094" y="1735589"/>
            <a:ext cx="11621812" cy="1693411"/>
          </a:xfrm>
        </p:spPr>
        <p:txBody>
          <a:bodyPr>
            <a:normAutofit/>
          </a:bodyPr>
          <a:lstStyle/>
          <a:p>
            <a:r>
              <a:rPr lang="en-US" sz="4600" b="1" i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University Innovation Hub Program</a:t>
            </a:r>
            <a:endParaRPr lang="en-US" sz="4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203ADF-A6E3-4A91-A059-C4E56A122D0E}"/>
              </a:ext>
            </a:extLst>
          </p:cNvPr>
          <p:cNvSpPr txBox="1"/>
          <p:nvPr/>
        </p:nvSpPr>
        <p:spPr>
          <a:xfrm>
            <a:off x="4023359" y="3901510"/>
            <a:ext cx="4145280" cy="523220"/>
          </a:xfrm>
          <a:prstGeom prst="rect">
            <a:avLst/>
          </a:prstGeom>
          <a:solidFill>
            <a:srgbClr val="A5002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Pitch Deck Example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236CA57-CACD-4F25-B555-3D7A917DAD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547" y="6108947"/>
            <a:ext cx="11386905" cy="66272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9DD7632-2722-4ABA-BC58-CD188A799A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4876" y="106411"/>
            <a:ext cx="1694576" cy="628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1957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97DDE-97D3-48D3-AF2A-22DD30B7EA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417286"/>
            <a:ext cx="5283358" cy="748382"/>
          </a:xfrm>
          <a:solidFill>
            <a:srgbClr val="A50021"/>
          </a:solidFill>
        </p:spPr>
        <p:txBody>
          <a:bodyPr>
            <a:normAutofit fontScale="90000"/>
          </a:bodyPr>
          <a:lstStyle/>
          <a:p>
            <a:pPr algn="l"/>
            <a:r>
              <a:rPr lang="en-US" b="1" dirty="0">
                <a:solidFill>
                  <a:schemeClr val="bg1"/>
                </a:solidFill>
              </a:rPr>
              <a:t>Business Model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714E11-6975-4833-9524-394BE4B4CB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57426" y="1489824"/>
            <a:ext cx="10277146" cy="74838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“Explain how you make money –who pays you, your channels of distribution, and your gross margins.” - Guy Kawasaki, The Art of the Start</a:t>
            </a:r>
            <a:endParaRPr lang="en-US" sz="32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21465DD-7301-441D-87C5-08AD16800E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547" y="6092169"/>
            <a:ext cx="11386905" cy="66272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CC7F439-740D-4309-A77F-42518E16B9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4876" y="103102"/>
            <a:ext cx="1694576" cy="62836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9B4808D-91C6-4FE6-B3FD-482DFFC7B2A4}"/>
              </a:ext>
            </a:extLst>
          </p:cNvPr>
          <p:cNvSpPr txBox="1"/>
          <p:nvPr/>
        </p:nvSpPr>
        <p:spPr>
          <a:xfrm>
            <a:off x="402547" y="2416868"/>
            <a:ext cx="105072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Revenue model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Pricing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Average account size and/or lifetime value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Sales &amp; distribution model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Customer/pipeline list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C76C0C-2BF5-4951-8359-F66C1DA82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274774"/>
            <a:ext cx="2743200" cy="365125"/>
          </a:xfrm>
        </p:spPr>
        <p:txBody>
          <a:bodyPr/>
          <a:lstStyle/>
          <a:p>
            <a:fld id="{7A4F2F57-07CF-4215-A894-7A36E4AE0127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1563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97DDE-97D3-48D3-AF2A-22DD30B7EA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414861"/>
            <a:ext cx="3373120" cy="748382"/>
          </a:xfrm>
          <a:solidFill>
            <a:srgbClr val="A50021"/>
          </a:solidFill>
        </p:spPr>
        <p:txBody>
          <a:bodyPr>
            <a:normAutofit fontScale="90000"/>
          </a:bodyPr>
          <a:lstStyle/>
          <a:p>
            <a:pPr algn="l"/>
            <a:r>
              <a:rPr lang="en-US" b="1" dirty="0">
                <a:solidFill>
                  <a:schemeClr val="bg1"/>
                </a:solidFill>
              </a:rPr>
              <a:t>Team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714E11-6975-4833-9524-394BE4B4CB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2547" y="2384828"/>
            <a:ext cx="10512380" cy="4200325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Founders &amp; Management </a:t>
            </a:r>
            <a:br>
              <a:rPr lang="en-US" sz="3200" dirty="0"/>
            </a:br>
            <a:r>
              <a:rPr lang="en-US" sz="3200" dirty="0"/>
              <a:t>• What key skills or experience that relate to the product or leading of the company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Board of Directors/Board of Advisors </a:t>
            </a:r>
            <a:br>
              <a:rPr lang="en-US" sz="3200" dirty="0"/>
            </a:br>
            <a:r>
              <a:rPr lang="en-US" sz="3200" dirty="0"/>
              <a:t>• Highlight spheres of influence</a:t>
            </a:r>
            <a:endParaRPr lang="en-US" sz="40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21465DD-7301-441D-87C5-08AD16800E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547" y="6092169"/>
            <a:ext cx="11386905" cy="66272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CC7F439-740D-4309-A77F-42518E16B9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4876" y="103102"/>
            <a:ext cx="1694576" cy="628368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A1EE0E31-D83F-4361-8863-36C342EC6F8A}"/>
              </a:ext>
            </a:extLst>
          </p:cNvPr>
          <p:cNvSpPr txBox="1">
            <a:spLocks/>
          </p:cNvSpPr>
          <p:nvPr/>
        </p:nvSpPr>
        <p:spPr>
          <a:xfrm>
            <a:off x="1223974" y="1418965"/>
            <a:ext cx="9690953" cy="4544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Tip: You need to convey that you are the team to execute this venture!</a:t>
            </a:r>
            <a:endParaRPr lang="en-US" sz="320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0D2B16-D291-4595-8F86-8848905DB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304900"/>
            <a:ext cx="2743200" cy="365125"/>
          </a:xfrm>
        </p:spPr>
        <p:txBody>
          <a:bodyPr/>
          <a:lstStyle/>
          <a:p>
            <a:fld id="{7A4F2F57-07CF-4215-A894-7A36E4AE0127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293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97DDE-97D3-48D3-AF2A-22DD30B7EA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77753"/>
            <a:ext cx="3373120" cy="748382"/>
          </a:xfrm>
          <a:solidFill>
            <a:srgbClr val="A50021"/>
          </a:solidFill>
        </p:spPr>
        <p:txBody>
          <a:bodyPr>
            <a:normAutofit fontScale="90000"/>
          </a:bodyPr>
          <a:lstStyle/>
          <a:p>
            <a:pPr algn="l"/>
            <a:r>
              <a:rPr lang="en-US" b="1" dirty="0">
                <a:solidFill>
                  <a:schemeClr val="bg1"/>
                </a:solidFill>
              </a:rPr>
              <a:t>GOAL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714E11-6975-4833-9524-394BE4B4CB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2547" y="1320799"/>
            <a:ext cx="10512380" cy="4200325"/>
          </a:xfrm>
        </p:spPr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/>
              <a:t>The goal of your pitch deck is to give a snapshot of your investment opportunity, taking into consideration your impact, growth potential, viability, and the ability of your team to execute your plan.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/>
              <a:t>Think of this as the most compelling element of your executive summary presented visually and verbally.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21465DD-7301-441D-87C5-08AD16800E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547" y="6092169"/>
            <a:ext cx="11386905" cy="66272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CC7F439-740D-4309-A77F-42518E16B9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4876" y="103102"/>
            <a:ext cx="1694576" cy="628368"/>
          </a:xfrm>
          <a:prstGeom prst="rect">
            <a:avLst/>
          </a:prstGeom>
        </p:spPr>
      </p:pic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6A2282AA-1481-41EA-A40D-446B1A78B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7A4F2F57-07CF-4215-A894-7A36E4AE012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610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97DDE-97D3-48D3-AF2A-22DD30B7EA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89376"/>
            <a:ext cx="4297680" cy="748382"/>
          </a:xfrm>
          <a:solidFill>
            <a:srgbClr val="A50021"/>
          </a:solidFill>
        </p:spPr>
        <p:txBody>
          <a:bodyPr>
            <a:normAutofit fontScale="90000"/>
          </a:bodyPr>
          <a:lstStyle/>
          <a:p>
            <a:pPr algn="l"/>
            <a:r>
              <a:rPr lang="en-US" b="1" dirty="0">
                <a:solidFill>
                  <a:schemeClr val="bg1"/>
                </a:solidFill>
              </a:rPr>
              <a:t>Cover Page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714E11-6975-4833-9524-394BE4B4CB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2547" y="1516713"/>
            <a:ext cx="3864653" cy="436592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3200" dirty="0"/>
              <a:t>TAGLINE: Define your venture with a short declarative sentence, getting to the heart of your venture’s unique advantage. </a:t>
            </a:r>
          </a:p>
          <a:p>
            <a:pPr algn="just"/>
            <a:endParaRPr lang="en-US" sz="3200" dirty="0"/>
          </a:p>
          <a:p>
            <a:pPr algn="just"/>
            <a:r>
              <a:rPr lang="en-US" sz="3200" dirty="0"/>
              <a:t>DATE: </a:t>
            </a:r>
          </a:p>
          <a:p>
            <a:pPr algn="just"/>
            <a:r>
              <a:rPr lang="en-US" sz="3200" dirty="0"/>
              <a:t>TEAM NAME: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21465DD-7301-441D-87C5-08AD16800E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547" y="6092169"/>
            <a:ext cx="11386905" cy="662729"/>
          </a:xfrm>
          <a:prstGeom prst="rect">
            <a:avLst/>
          </a:prstGeom>
        </p:spPr>
      </p:pic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3115259C-ABB0-4201-B183-74EBD8F68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7A4F2F57-07CF-4215-A894-7A36E4AE0127}" type="slidenum">
              <a:rPr lang="en-US" smtClean="0"/>
              <a:t>3</a:t>
            </a:fld>
            <a:endParaRPr lang="en-US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3C91C446-27B5-4C73-9B7F-4CA1BC2E024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13" t="20184" r="4702" b="4718"/>
          <a:stretch/>
        </p:blipFill>
        <p:spPr>
          <a:xfrm>
            <a:off x="4589551" y="412955"/>
            <a:ext cx="7459881" cy="4748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6891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97DDE-97D3-48D3-AF2A-22DD30B7EA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68100"/>
            <a:ext cx="3373120" cy="748382"/>
          </a:xfrm>
          <a:solidFill>
            <a:srgbClr val="A50021"/>
          </a:solidFill>
        </p:spPr>
        <p:txBody>
          <a:bodyPr>
            <a:normAutofit fontScale="90000"/>
          </a:bodyPr>
          <a:lstStyle/>
          <a:p>
            <a:pPr algn="l"/>
            <a:r>
              <a:rPr lang="en-US" b="1" dirty="0">
                <a:solidFill>
                  <a:schemeClr val="bg1"/>
                </a:solidFill>
              </a:rPr>
              <a:t>Problem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714E11-6975-4833-9524-394BE4B4CB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2547" y="2357891"/>
            <a:ext cx="10184173" cy="3118607"/>
          </a:xfrm>
        </p:spPr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/>
              <a:t>Describe the pain of the customer (or the customer’s customer)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/>
              <a:t>Outline how the customer addresses the issue today and why current solutions don’t work.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/>
              <a:t>Is it costing the customer time, money, frustration… Define the pain point. ($ amount, time lost, etc.)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21465DD-7301-441D-87C5-08AD16800E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547" y="6092169"/>
            <a:ext cx="11386905" cy="66272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CC7F439-740D-4309-A77F-42518E16B9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4876" y="103102"/>
            <a:ext cx="1694576" cy="62836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E331876-829A-4D4F-9523-DF32054B227C}"/>
              </a:ext>
            </a:extLst>
          </p:cNvPr>
          <p:cNvSpPr txBox="1"/>
          <p:nvPr/>
        </p:nvSpPr>
        <p:spPr>
          <a:xfrm>
            <a:off x="2626360" y="1282330"/>
            <a:ext cx="6715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/>
              <a:t>“The goal is to get everyone nodding and buying in.” </a:t>
            </a:r>
          </a:p>
          <a:p>
            <a:pPr algn="ctr"/>
            <a:r>
              <a:rPr lang="en-US" sz="2400" i="1" dirty="0"/>
              <a:t>- Guy Kawasaki, The Art of the Start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F117E-B481-4C7E-9A00-44B760E7E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7A4F2F57-07CF-4215-A894-7A36E4AE012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552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97DDE-97D3-48D3-AF2A-22DD30B7EA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86895"/>
            <a:ext cx="3373120" cy="748382"/>
          </a:xfrm>
          <a:solidFill>
            <a:srgbClr val="A50021"/>
          </a:solidFill>
        </p:spPr>
        <p:txBody>
          <a:bodyPr>
            <a:normAutofit fontScale="90000"/>
          </a:bodyPr>
          <a:lstStyle/>
          <a:p>
            <a:pPr algn="l"/>
            <a:r>
              <a:rPr lang="en-US" b="1" dirty="0">
                <a:solidFill>
                  <a:schemeClr val="bg1"/>
                </a:solidFill>
              </a:rPr>
              <a:t>Solution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714E11-6975-4833-9524-394BE4B4CB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2547" y="1320799"/>
            <a:ext cx="10512380" cy="4200325"/>
          </a:xfrm>
        </p:spPr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/>
              <a:t>Demonstrate your company’s value proposition to make the customer’s life better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/>
              <a:t>Provide cases, customer insights, case studies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/>
              <a:t>Show scalability</a:t>
            </a:r>
            <a:endParaRPr lang="en-US" sz="40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21465DD-7301-441D-87C5-08AD16800E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547" y="6092169"/>
            <a:ext cx="11386905" cy="66272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CC7F439-740D-4309-A77F-42518E16B9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4876" y="103102"/>
            <a:ext cx="1694576" cy="628368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183D95-1DBA-4194-939B-3DFFBEEAD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314405"/>
            <a:ext cx="2743200" cy="365125"/>
          </a:xfrm>
        </p:spPr>
        <p:txBody>
          <a:bodyPr/>
          <a:lstStyle/>
          <a:p>
            <a:fld id="{7A4F2F57-07CF-4215-A894-7A36E4AE012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034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97DDE-97D3-48D3-AF2A-22DD30B7EA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7" y="348458"/>
            <a:ext cx="6148724" cy="748382"/>
          </a:xfrm>
          <a:solidFill>
            <a:srgbClr val="A50021"/>
          </a:solidFill>
        </p:spPr>
        <p:txBody>
          <a:bodyPr>
            <a:normAutofit fontScale="90000"/>
          </a:bodyPr>
          <a:lstStyle/>
          <a:p>
            <a:pPr algn="l"/>
            <a:r>
              <a:rPr lang="en-US" b="1" dirty="0">
                <a:solidFill>
                  <a:schemeClr val="bg1"/>
                </a:solidFill>
              </a:rPr>
              <a:t>Market Size/Dynamic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714E11-6975-4833-9524-394BE4B4CB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5081" y="1384072"/>
            <a:ext cx="10512380" cy="1063586"/>
          </a:xfrm>
        </p:spPr>
        <p:txBody>
          <a:bodyPr>
            <a:normAutofit/>
          </a:bodyPr>
          <a:lstStyle/>
          <a:p>
            <a:r>
              <a:rPr lang="en-US" sz="2000" i="1" dirty="0"/>
              <a:t>“Good analysis will therefore involve careful segmentation of the true addressable market and thoughtful descriptions of how those customers will pay for the solution over time to build up a picture of a realistic market size.” - Michael </a:t>
            </a:r>
            <a:r>
              <a:rPr lang="en-US" sz="2000" i="1" dirty="0" err="1"/>
              <a:t>Skok</a:t>
            </a:r>
            <a:endParaRPr lang="en-US" sz="2800" i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21465DD-7301-441D-87C5-08AD16800E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547" y="6092169"/>
            <a:ext cx="11386905" cy="66272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CC7F439-740D-4309-A77F-42518E16B9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4876" y="103102"/>
            <a:ext cx="1694576" cy="62836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1ACA0D7-EAB8-463F-AB79-746E4C524F59}"/>
              </a:ext>
            </a:extLst>
          </p:cNvPr>
          <p:cNvSpPr txBox="1"/>
          <p:nvPr/>
        </p:nvSpPr>
        <p:spPr>
          <a:xfrm>
            <a:off x="402547" y="2295258"/>
            <a:ext cx="1076975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/>
              <a:t>Identify/profile the customer you cater to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3200" dirty="0"/>
              <a:t>Provide bottoms-up market sizing: the number of potential customers and the price of the product sold into those customers. * The government census data is a good resource for this analysis.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3200" dirty="0"/>
              <a:t>Changing trends, new technologies, and forces driving this segment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544C5A-7D16-473B-9535-B263DD865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7A4F2F57-07CF-4215-A894-7A36E4AE012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126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97DDE-97D3-48D3-AF2A-22DD30B7EA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57279"/>
            <a:ext cx="4418835" cy="748382"/>
          </a:xfrm>
          <a:solidFill>
            <a:srgbClr val="A50021"/>
          </a:solidFill>
        </p:spPr>
        <p:txBody>
          <a:bodyPr>
            <a:normAutofit fontScale="90000"/>
          </a:bodyPr>
          <a:lstStyle/>
          <a:p>
            <a:pPr algn="l"/>
            <a:r>
              <a:rPr lang="en-US" b="1" dirty="0">
                <a:solidFill>
                  <a:schemeClr val="bg1"/>
                </a:solidFill>
              </a:rPr>
              <a:t>Competition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714E11-6975-4833-9524-394BE4B4CB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2547" y="1320799"/>
            <a:ext cx="10512380" cy="4200325"/>
          </a:xfrm>
        </p:spPr>
        <p:txBody>
          <a:bodyPr>
            <a:norm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3200" dirty="0"/>
              <a:t>Give a list of direct competitors, substitutes, or those about to emerge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3200" dirty="0"/>
              <a:t>Why hasn’t anyone done this before? What are the barriers to entry that keep someone from doing this and/or what would keep a competitor from imitating your product or entering your market?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3200" dirty="0"/>
              <a:t>Highlight your venture’s competitive advantages</a:t>
            </a:r>
            <a:endParaRPr lang="en-US" sz="40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21465DD-7301-441D-87C5-08AD16800E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547" y="6092169"/>
            <a:ext cx="11386905" cy="66272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CC7F439-740D-4309-A77F-42518E16B9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4876" y="103102"/>
            <a:ext cx="1694576" cy="628368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29D313-79FC-479B-9452-B38DD02BE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7A4F2F57-07CF-4215-A894-7A36E4AE0127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925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97DDE-97D3-48D3-AF2A-22DD30B7EA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432476"/>
            <a:ext cx="6580144" cy="748382"/>
          </a:xfrm>
          <a:solidFill>
            <a:srgbClr val="A50021"/>
          </a:solidFill>
        </p:spPr>
        <p:txBody>
          <a:bodyPr>
            <a:normAutofit fontScale="90000"/>
          </a:bodyPr>
          <a:lstStyle/>
          <a:p>
            <a:pPr algn="l"/>
            <a:r>
              <a:rPr lang="en-US" b="1" dirty="0">
                <a:solidFill>
                  <a:schemeClr val="bg1"/>
                </a:solidFill>
              </a:rPr>
              <a:t>Go-to-Market Strategy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714E11-6975-4833-9524-394BE4B4CB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49272" y="1576087"/>
            <a:ext cx="5693453" cy="1655157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Tip: What are you selling?</a:t>
            </a:r>
          </a:p>
          <a:p>
            <a:r>
              <a:rPr lang="en-US" sz="2400" dirty="0"/>
              <a:t>Who are you selling it to?</a:t>
            </a:r>
          </a:p>
          <a:p>
            <a:r>
              <a:rPr lang="en-US" sz="2400" dirty="0"/>
              <a:t>How will you reach your target market?</a:t>
            </a:r>
          </a:p>
          <a:p>
            <a:r>
              <a:rPr lang="en-US" sz="2400" dirty="0"/>
              <a:t>Where will you promote your product?</a:t>
            </a:r>
            <a:endParaRPr lang="en-US" sz="32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21465DD-7301-441D-87C5-08AD16800E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547" y="6092169"/>
            <a:ext cx="11386905" cy="66272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CC7F439-740D-4309-A77F-42518E16B9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4876" y="103102"/>
            <a:ext cx="1694576" cy="62836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02F1EAF-071F-4455-812B-1E0710CAB987}"/>
              </a:ext>
            </a:extLst>
          </p:cNvPr>
          <p:cNvSpPr txBox="1"/>
          <p:nvPr/>
        </p:nvSpPr>
        <p:spPr>
          <a:xfrm>
            <a:off x="402547" y="3513376"/>
            <a:ext cx="10886137" cy="14933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/>
              <a:t>What is your plan for execution? 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/>
              <a:t>Summarize sales, marketing, and partnership plans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3C46AF-6357-4FB9-92C8-68D68AE9F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308688"/>
            <a:ext cx="2743200" cy="365125"/>
          </a:xfrm>
        </p:spPr>
        <p:txBody>
          <a:bodyPr/>
          <a:lstStyle/>
          <a:p>
            <a:fld id="{7A4F2F57-07CF-4215-A894-7A36E4AE0127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698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97DDE-97D3-48D3-AF2A-22DD30B7EA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417286"/>
            <a:ext cx="3373120" cy="748382"/>
          </a:xfrm>
          <a:solidFill>
            <a:srgbClr val="A50021"/>
          </a:solidFill>
        </p:spPr>
        <p:txBody>
          <a:bodyPr>
            <a:normAutofit fontScale="90000"/>
          </a:bodyPr>
          <a:lstStyle/>
          <a:p>
            <a:pPr algn="l"/>
            <a:r>
              <a:rPr lang="en-US" b="1" dirty="0">
                <a:solidFill>
                  <a:schemeClr val="bg1"/>
                </a:solidFill>
              </a:rPr>
              <a:t>Product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714E11-6975-4833-9524-394BE4B4CB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2547" y="2006599"/>
            <a:ext cx="10512380" cy="4200325"/>
          </a:xfrm>
        </p:spPr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/>
              <a:t>Product line-up (form factor, functionality, features, architecture, intellectual property)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Development roadmap</a:t>
            </a:r>
            <a:endParaRPr lang="en-US" sz="40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21465DD-7301-441D-87C5-08AD16800E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547" y="6092169"/>
            <a:ext cx="11386905" cy="66272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CC7F439-740D-4309-A77F-42518E16B9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4876" y="103102"/>
            <a:ext cx="1694576" cy="628368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EBBB4F-BB5B-4BF1-9385-A9EC41639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314405"/>
            <a:ext cx="2743200" cy="365125"/>
          </a:xfrm>
        </p:spPr>
        <p:txBody>
          <a:bodyPr/>
          <a:lstStyle/>
          <a:p>
            <a:fld id="{7A4F2F57-07CF-4215-A894-7A36E4AE0127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639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515</Words>
  <Application>Microsoft Office PowerPoint</Application>
  <PresentationFormat>Widescreen</PresentationFormat>
  <Paragraphs>60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Arial Black</vt:lpstr>
      <vt:lpstr>Calibri</vt:lpstr>
      <vt:lpstr>Calibri Light</vt:lpstr>
      <vt:lpstr>Office Theme</vt:lpstr>
      <vt:lpstr>University Innovation Hub Program</vt:lpstr>
      <vt:lpstr>GOAL</vt:lpstr>
      <vt:lpstr>Cover Page</vt:lpstr>
      <vt:lpstr>Problem</vt:lpstr>
      <vt:lpstr>Solution</vt:lpstr>
      <vt:lpstr>Market Size/Dynamic</vt:lpstr>
      <vt:lpstr>Competition</vt:lpstr>
      <vt:lpstr>Go-to-Market Strategy</vt:lpstr>
      <vt:lpstr>Product</vt:lpstr>
      <vt:lpstr>Business Model</vt:lpstr>
      <vt:lpstr>Team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</dc:title>
  <dc:creator>Abrar Rahman</dc:creator>
  <cp:lastModifiedBy>M.L Khabir</cp:lastModifiedBy>
  <cp:revision>18</cp:revision>
  <dcterms:created xsi:type="dcterms:W3CDTF">2025-01-08T05:48:23Z</dcterms:created>
  <dcterms:modified xsi:type="dcterms:W3CDTF">2025-01-08T07:51:26Z</dcterms:modified>
</cp:coreProperties>
</file>